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4" roundtripDataSignature="AMtx7mhXsizvkx1bFQsbiSNUTTPfxg0S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1249900" y="1710400"/>
            <a:ext cx="6685200" cy="1086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45720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0"/>
              <a:t>Kindness Challenge  </a:t>
            </a:r>
            <a:endParaRPr sz="5000"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23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222250"/>
            <a:ext cx="8610000" cy="910500"/>
          </a:xfrm>
          <a:prstGeom prst="rect">
            <a:avLst/>
          </a:prstGeom>
          <a:noFill/>
          <a:ln cap="flat" cmpd="sng" w="38100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1800"/>
              <a:t>At the beginning of the unit: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1700"/>
              <a:t>Use "Kindness Journal" to record your 5-day variety experiences in the acts of kindness</a:t>
            </a:r>
            <a:endParaRPr sz="1700"/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4140200" y="1647125"/>
            <a:ext cx="4351500" cy="3558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500">
                <a:solidFill>
                  <a:schemeClr val="dk1"/>
                </a:solidFill>
              </a:rPr>
              <a:t>Record your everyday kindness challenge, what did you do, how it made you feel, and the reactions of others. Ex. 我帮妈妈洗碗，我很高兴，妈妈很高兴。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1500">
                <a:solidFill>
                  <a:schemeClr val="dk1"/>
                </a:solidFill>
              </a:rPr>
              <a:t>After 5 days, write down a reflection about  your experience of Kindness Challenge by using the two new key sentence structure from this unit. “...的时候”， “...让...” ，“越...越...”</a:t>
            </a:r>
            <a:endParaRPr sz="1500">
              <a:solidFill>
                <a:schemeClr val="dk1"/>
              </a:solidFill>
            </a:endParaRPr>
          </a:p>
        </p:txBody>
      </p:sp>
      <p:pic>
        <p:nvPicPr>
          <p:cNvPr id="62" name="Google Shape;6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125" y="1584775"/>
            <a:ext cx="2696857" cy="3492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type="title"/>
          </p:nvPr>
        </p:nvSpPr>
        <p:spPr>
          <a:xfrm>
            <a:off x="1118075" y="337300"/>
            <a:ext cx="7229400" cy="7815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1800"/>
              <a:t>做善事挑战的清单  </a:t>
            </a:r>
            <a:endParaRPr sz="18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A list of acts of kindness challenge</a:t>
            </a:r>
            <a:endParaRPr sz="1800"/>
          </a:p>
        </p:txBody>
      </p:sp>
      <p:sp>
        <p:nvSpPr>
          <p:cNvPr id="68" name="Google Shape;68;p3"/>
          <p:cNvSpPr txBox="1"/>
          <p:nvPr>
            <p:ph idx="1" type="body"/>
          </p:nvPr>
        </p:nvSpPr>
        <p:spPr>
          <a:xfrm>
            <a:off x="1118075" y="1533475"/>
            <a:ext cx="3366600" cy="3143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给人一个微笑、拥抱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写一张感谢卡送人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对别人说一些赞美的话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主动跟你平时不说话的人说话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参加做义工去帮助别人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给需要的人捐款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为人开门、随手关灯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捡起身边小垃圾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</p:txBody>
      </p:sp>
      <p:sp>
        <p:nvSpPr>
          <p:cNvPr id="69" name="Google Shape;69;p3"/>
          <p:cNvSpPr txBox="1"/>
          <p:nvPr>
            <p:ph idx="1" type="body"/>
          </p:nvPr>
        </p:nvSpPr>
        <p:spPr>
          <a:xfrm>
            <a:off x="4767169" y="1533475"/>
            <a:ext cx="3580200" cy="3143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chemeClr val="dk1"/>
                </a:solidFill>
              </a:rPr>
              <a:t>9.   跟别人分享快乐、食物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chemeClr val="dk1"/>
                </a:solidFill>
              </a:rPr>
              <a:t>10. 帮家人买菜、做饭、洗碗、打扫</a:t>
            </a:r>
            <a:endParaRPr sz="16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chemeClr val="dk1"/>
                </a:solidFill>
              </a:rPr>
              <a:t>卫生、做家务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chemeClr val="dk1"/>
                </a:solidFill>
              </a:rPr>
              <a:t>11. 照顾弟弟妹妹，给他们读故事书，  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chemeClr val="dk1"/>
                </a:solidFill>
              </a:rPr>
              <a:t>      帮助他们学业上的问题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chemeClr val="dk1"/>
                </a:solidFill>
              </a:rPr>
              <a:t>12. 给人送上一杯咖啡、热巧克力、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chemeClr val="dk1"/>
                </a:solidFill>
              </a:rPr>
              <a:t>      奶茶、礼物、花、自己做的手工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type="title"/>
          </p:nvPr>
        </p:nvSpPr>
        <p:spPr>
          <a:xfrm>
            <a:off x="231125" y="279575"/>
            <a:ext cx="8812200" cy="752400"/>
          </a:xfrm>
          <a:prstGeom prst="rect">
            <a:avLst/>
          </a:prstGeom>
          <a:noFill/>
          <a:ln cap="flat" cmpd="sng" w="38100">
            <a:solidFill>
              <a:srgbClr val="B6D7A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1600"/>
              <a:t>Activity: Gallery Walk </a:t>
            </a:r>
            <a:br>
              <a:rPr lang="en" sz="1600"/>
            </a:br>
            <a:r>
              <a:rPr lang="en" sz="1600"/>
              <a:t>Interpersonal Speaking (formative assessment)</a:t>
            </a:r>
            <a:endParaRPr sz="1600"/>
          </a:p>
        </p:txBody>
      </p:sp>
      <p:sp>
        <p:nvSpPr>
          <p:cNvPr id="75" name="Google Shape;75;p4"/>
          <p:cNvSpPr txBox="1"/>
          <p:nvPr>
            <p:ph idx="1" type="body"/>
          </p:nvPr>
        </p:nvSpPr>
        <p:spPr>
          <a:xfrm>
            <a:off x="231125" y="1479550"/>
            <a:ext cx="4016100" cy="3154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1621"/>
              <a:buNone/>
            </a:pPr>
            <a:r>
              <a:rPr lang="en" sz="1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22580" lvl="1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Student (presenter) will talk about their kindness journal, another student (audience) will ask follow up questions.</a:t>
            </a:r>
            <a:endParaRPr sz="1600">
              <a:solidFill>
                <a:schemeClr val="dk1"/>
              </a:solidFill>
            </a:endParaRPr>
          </a:p>
          <a:p>
            <a:pPr indent="-322580" lvl="1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Students will use gallery walk graphic organizer to take note during each station. </a:t>
            </a:r>
            <a:endParaRPr sz="1600">
              <a:solidFill>
                <a:schemeClr val="dk1"/>
              </a:solidFill>
            </a:endParaRPr>
          </a:p>
          <a:p>
            <a:pPr indent="-322580" lvl="1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Ex. 第一天，我帮妈妈洗碗，让妈妈很开心。第二天，我给弟弟妹妹读故事的时候，他们很安静。第三天......。你平时帮家人做家务吗？（conversation）</a:t>
            </a:r>
            <a:endParaRPr sz="1600">
              <a:solidFill>
                <a:schemeClr val="dk1"/>
              </a:solidFill>
            </a:endParaRPr>
          </a:p>
          <a:p>
            <a:pPr indent="-322580" lvl="1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Students rotate to a new station.</a:t>
            </a:r>
            <a:endParaRPr sz="1600">
              <a:solidFill>
                <a:schemeClr val="dk1"/>
              </a:solidFill>
            </a:endParaRPr>
          </a:p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1621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76" name="Google Shape;7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0950" y="1868249"/>
            <a:ext cx="1586758" cy="2054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56399" y="1980754"/>
            <a:ext cx="2738250" cy="194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